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1" r:id="rId5"/>
    <p:sldId id="259" r:id="rId6"/>
    <p:sldId id="260" r:id="rId7"/>
    <p:sldId id="309" r:id="rId8"/>
    <p:sldId id="310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262" r:id="rId17"/>
    <p:sldId id="311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51515"/>
    <a:srgbClr val="F2A130"/>
    <a:srgbClr val="080300"/>
    <a:srgbClr val="47A353"/>
    <a:srgbClr val="B3B366"/>
    <a:srgbClr val="282A36"/>
    <a:srgbClr val="002140"/>
    <a:srgbClr val="161719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8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2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53025-8E8F-4834-8C04-85DDDC2EE15E}" type="datetimeFigureOut">
              <a:rPr lang="ru-RU" smtClean="0"/>
              <a:t>29.04.2021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8193D-1F70-4C97-8F26-36A8D20076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063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8193D-1F70-4C97-8F26-36A8D200762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3896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8193D-1F70-4C97-8F26-36A8D200762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689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8193D-1F70-4C97-8F26-36A8D200762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4000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8193D-1F70-4C97-8F26-36A8D200762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5253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8193D-1F70-4C97-8F26-36A8D200762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945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8193D-1F70-4C97-8F26-36A8D200762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3030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8193D-1F70-4C97-8F26-36A8D200762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339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8193D-1F70-4C97-8F26-36A8D200762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2639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8193D-1F70-4C97-8F26-36A8D200762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6294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8193D-1F70-4C97-8F26-36A8D200762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2945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8193D-1F70-4C97-8F26-36A8D200762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8082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8193D-1F70-4C97-8F26-36A8D200762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7283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CBF08B-00DD-4393-879F-1237413E8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223B8F-C6F9-4738-8C97-2D2328FF5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7EB1AA-FCC3-4A74-B11B-FA6745762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5BF7-E6F2-43E3-83B0-7EA589B5F9DB}" type="datetimeFigureOut">
              <a:rPr lang="ru-RU" smtClean="0"/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85F0F7-2FE9-4799-B492-6D7C9CBEF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A16FAD-5BC4-4D77-AA3C-FBD60600E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F7DE-0683-4D98-BF20-E579D99C0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6316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1761E8-DBB4-4067-A064-B98491188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F7C9F05-B935-409A-AF70-CC63213E8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7231EB-A09D-4F0D-B084-A4FF5691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5BF7-E6F2-43E3-83B0-7EA589B5F9DB}" type="datetimeFigureOut">
              <a:rPr lang="ru-RU" smtClean="0"/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891726-6822-4763-9199-A496191A5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C043A3-8D1A-4DD1-83F2-25AEBD050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F7DE-0683-4D98-BF20-E579D99C0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36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BB8B8D1-6DB4-46F4-BA7A-28F2F03EE0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E7DD97F-34C1-48CB-95EE-5E5EF1C59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96001E-3E8F-42F0-92FA-C0FC32D17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5BF7-E6F2-43E3-83B0-7EA589B5F9DB}" type="datetimeFigureOut">
              <a:rPr lang="ru-RU" smtClean="0"/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D56BF3-15F6-40D4-A3B3-0A6C6B76D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F35F84-A6B1-4AFD-9EA6-7C0BCC8A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F7DE-0683-4D98-BF20-E579D99C0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844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323D27-E746-4A1A-BE2F-F819E1638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C49A60-4936-4321-B1FF-EF8C8080D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95B37E-E4FB-439A-941E-7EE0817E3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5BF7-E6F2-43E3-83B0-7EA589B5F9DB}" type="datetimeFigureOut">
              <a:rPr lang="ru-RU" smtClean="0"/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7B2D35-8490-4E57-A29D-2FAD5ABF1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E93C94-A7F2-4B4C-AB75-FE25C1DB2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F7DE-0683-4D98-BF20-E579D99C0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315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321D69-2657-46D2-B8A9-A3680EC6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30EBAE-2BBE-47E7-AD82-88DA0AC9E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73437F-00AF-4473-9DDA-5A0486E5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5BF7-E6F2-43E3-83B0-7EA589B5F9DB}" type="datetimeFigureOut">
              <a:rPr lang="ru-RU" smtClean="0"/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42003C-7A5E-4892-BCA6-5F8B65E58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85236A-4D87-4848-A5BD-580576E3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F7DE-0683-4D98-BF20-E579D99C0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6022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979C95-050C-46B4-8854-DBBB238B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501085-0FF2-43BD-8A95-9616340A10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808F9D3-C9A1-4792-BEA8-81D2ABB5E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98C345-FF23-4CB7-B751-DF802A4D2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5BF7-E6F2-43E3-83B0-7EA589B5F9DB}" type="datetimeFigureOut">
              <a:rPr lang="ru-RU" smtClean="0"/>
              <a:t>29.04.2021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0D1FEF7-951F-4079-AFFC-207D8D422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1E5131C-A473-4A9E-B9AF-3F6776E26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F7DE-0683-4D98-BF20-E579D99C0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8823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DA7748-E3F3-4C74-83B7-6C502EDC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E5A719-ABE2-4248-8BA8-54786A973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D3FE61D-73F0-4589-8E1A-FC760A0F45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61405B-A1FF-4AF1-A945-29F41C2A3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ACE693E-DD47-4E42-813E-6F936DECE6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1F4FB5C-39BD-460C-A6A7-06904E043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5BF7-E6F2-43E3-83B0-7EA589B5F9DB}" type="datetimeFigureOut">
              <a:rPr lang="ru-RU" smtClean="0"/>
              <a:t>29.04.2021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DB7EDC0-B71F-479F-86AF-7352042D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FEAE978-D57E-4FBC-8A17-43578086B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F7DE-0683-4D98-BF20-E579D99C0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992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1F1F87-B12D-4EED-BA84-50147BD38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8ED643E-2695-40B7-8AD2-68EE0C97D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5BF7-E6F2-43E3-83B0-7EA589B5F9DB}" type="datetimeFigureOut">
              <a:rPr lang="ru-RU" smtClean="0"/>
              <a:t>29.04.2021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CD163A1-1D28-4C06-9F3A-E07842CC7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024879F-803F-4247-ADDD-69851791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F7DE-0683-4D98-BF20-E579D99C0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56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20DB330-28EB-484F-AB87-5F21BD61B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5BF7-E6F2-43E3-83B0-7EA589B5F9DB}" type="datetimeFigureOut">
              <a:rPr lang="ru-RU" smtClean="0"/>
              <a:t>29.04.2021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1CF81AE-3647-4A29-9252-59B6DF1F4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3767E3-0B56-43F6-BF94-AA40797B2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F7DE-0683-4D98-BF20-E579D99C0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1149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94F9A-497F-4977-9E93-A2E57EAC4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25544A-1015-43BB-98E2-72AE4BED7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225B7E-CE30-4CCF-A7E6-BA432C857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04D04B5-C55D-4445-ADB0-EE94BD7C6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5BF7-E6F2-43E3-83B0-7EA589B5F9DB}" type="datetimeFigureOut">
              <a:rPr lang="ru-RU" smtClean="0"/>
              <a:t>29.04.2021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CA8F3BE-6253-4789-ACD4-74D54DDA1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D55794-27B0-45E3-8CED-C231DD85E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F7DE-0683-4D98-BF20-E579D99C0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102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0A44E-222F-4CD8-968A-9B9A82375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A085646-1D27-4014-86EA-A6488D4530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715D722-991B-46A6-9E57-8398F87A7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B45AC8D-12FB-46CB-A4A5-3F248747E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5BF7-E6F2-43E3-83B0-7EA589B5F9DB}" type="datetimeFigureOut">
              <a:rPr lang="ru-RU" smtClean="0"/>
              <a:t>29.04.2021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288DF6-3506-4096-B65C-551E090D9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D4FEEB-A3A7-47D1-894D-7C9A24663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F7DE-0683-4D98-BF20-E579D99C0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85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9AE934-63FD-4AD2-AA77-0141EA121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7AE77F-F8D8-4D86-9E3B-940DCBABA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82924D-6BFD-4A78-99BD-66448940A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35BF7-E6F2-43E3-83B0-7EA589B5F9DB}" type="datetimeFigureOut">
              <a:rPr lang="ru-RU" smtClean="0"/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17AD77-F473-4BDF-A3F4-78FED4F796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E6BBAD-4DAD-487E-B903-1E28293CC7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1F7DE-0683-4D98-BF20-E579D99C0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57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52697F-EE34-456F-834B-103082437C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400" b="1" noProof="1"/>
              <a:t>6-dars</a:t>
            </a:r>
          </a:p>
          <a:p>
            <a:r>
              <a:rPr lang="en-US" sz="4400" b="1" noProof="1"/>
              <a:t> List va tuple</a:t>
            </a:r>
          </a:p>
        </p:txBody>
      </p:sp>
      <p:pic>
        <p:nvPicPr>
          <p:cNvPr id="4" name="logoPNG.png" descr="logoPNG.png">
            <a:extLst>
              <a:ext uri="{FF2B5EF4-FFF2-40B4-BE49-F238E27FC236}">
                <a16:creationId xmlns:a16="http://schemas.microsoft.com/office/drawing/2014/main" id="{61D711D9-D19C-4C63-BEC3-1E84357B9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073" y="633803"/>
            <a:ext cx="7928256" cy="297574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">
            <a:extLst>
              <a:ext uri="{FF2B5EF4-FFF2-40B4-BE49-F238E27FC236}">
                <a16:creationId xmlns:a16="http://schemas.microsoft.com/office/drawing/2014/main" id="{A76A65E3-1B5E-4480-BD49-964168D24BD1}"/>
              </a:ext>
            </a:extLst>
          </p:cNvPr>
          <p:cNvSpPr/>
          <p:nvPr/>
        </p:nvSpPr>
        <p:spPr>
          <a:xfrm>
            <a:off x="0" y="-11686"/>
            <a:ext cx="293512" cy="6869686"/>
          </a:xfrm>
          <a:prstGeom prst="rect">
            <a:avLst/>
          </a:prstGeom>
          <a:solidFill>
            <a:srgbClr val="1D537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336C90A-BDF3-47C5-AA99-358CBDAC3790}"/>
              </a:ext>
            </a:extLst>
          </p:cNvPr>
          <p:cNvSpPr/>
          <p:nvPr/>
        </p:nvSpPr>
        <p:spPr>
          <a:xfrm>
            <a:off x="11898487" y="0"/>
            <a:ext cx="293513" cy="6869686"/>
          </a:xfrm>
          <a:prstGeom prst="rect">
            <a:avLst/>
          </a:prstGeom>
          <a:solidFill>
            <a:srgbClr val="F2A1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196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">
            <a:extLst>
              <a:ext uri="{FF2B5EF4-FFF2-40B4-BE49-F238E27FC236}">
                <a16:creationId xmlns:a16="http://schemas.microsoft.com/office/drawing/2014/main" id="{89BE43B3-A607-4E8D-8580-481575D39B26}"/>
              </a:ext>
            </a:extLst>
          </p:cNvPr>
          <p:cNvSpPr/>
          <p:nvPr/>
        </p:nvSpPr>
        <p:spPr>
          <a:xfrm>
            <a:off x="0" y="-11686"/>
            <a:ext cx="293512" cy="6869686"/>
          </a:xfrm>
          <a:prstGeom prst="rect">
            <a:avLst/>
          </a:prstGeom>
          <a:solidFill>
            <a:srgbClr val="1D537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9FA76FF3-8C0F-4C7C-AD3F-C503D9D9EC13}"/>
              </a:ext>
            </a:extLst>
          </p:cNvPr>
          <p:cNvSpPr/>
          <p:nvPr/>
        </p:nvSpPr>
        <p:spPr>
          <a:xfrm>
            <a:off x="11898487" y="0"/>
            <a:ext cx="293513" cy="6869686"/>
          </a:xfrm>
          <a:prstGeom prst="rect">
            <a:avLst/>
          </a:prstGeom>
          <a:solidFill>
            <a:srgbClr val="F2A1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4945E78-8741-4FD5-B58D-B02557179BD6}"/>
              </a:ext>
            </a:extLst>
          </p:cNvPr>
          <p:cNvSpPr txBox="1">
            <a:spLocks/>
          </p:cNvSpPr>
          <p:nvPr/>
        </p:nvSpPr>
        <p:spPr>
          <a:xfrm>
            <a:off x="838200" y="-991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6.5 sum(), max() </a:t>
            </a:r>
            <a:r>
              <a:rPr lang="en-US" b="1" noProof="1">
                <a:solidFill>
                  <a:srgbClr val="0070C0"/>
                </a:solidFill>
              </a:rPr>
              <a:t>va min() funksiyalari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93F11A-A5ED-4C89-8400-C8B85C0BF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35" y="944574"/>
            <a:ext cx="11285928" cy="592511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732A75E-F2AE-4D33-8D4D-58D31676301A}"/>
              </a:ext>
            </a:extLst>
          </p:cNvPr>
          <p:cNvSpPr/>
          <p:nvPr/>
        </p:nvSpPr>
        <p:spPr>
          <a:xfrm>
            <a:off x="1020932" y="6134470"/>
            <a:ext cx="10156054" cy="115410"/>
          </a:xfrm>
          <a:prstGeom prst="rect">
            <a:avLst/>
          </a:prstGeom>
          <a:solidFill>
            <a:srgbClr val="080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77D11F7-9422-45DD-BB06-E4D6D23E5237}"/>
              </a:ext>
            </a:extLst>
          </p:cNvPr>
          <p:cNvSpPr/>
          <p:nvPr/>
        </p:nvSpPr>
        <p:spPr>
          <a:xfrm>
            <a:off x="11043821" y="1811045"/>
            <a:ext cx="127247" cy="4323425"/>
          </a:xfrm>
          <a:prstGeom prst="rect">
            <a:avLst/>
          </a:prstGeom>
          <a:solidFill>
            <a:srgbClr val="080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84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">
            <a:extLst>
              <a:ext uri="{FF2B5EF4-FFF2-40B4-BE49-F238E27FC236}">
                <a16:creationId xmlns:a16="http://schemas.microsoft.com/office/drawing/2014/main" id="{89BE43B3-A607-4E8D-8580-481575D39B26}"/>
              </a:ext>
            </a:extLst>
          </p:cNvPr>
          <p:cNvSpPr/>
          <p:nvPr/>
        </p:nvSpPr>
        <p:spPr>
          <a:xfrm>
            <a:off x="0" y="-11686"/>
            <a:ext cx="293512" cy="6869686"/>
          </a:xfrm>
          <a:prstGeom prst="rect">
            <a:avLst/>
          </a:prstGeom>
          <a:solidFill>
            <a:srgbClr val="1D537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9FA76FF3-8C0F-4C7C-AD3F-C503D9D9EC13}"/>
              </a:ext>
            </a:extLst>
          </p:cNvPr>
          <p:cNvSpPr/>
          <p:nvPr/>
        </p:nvSpPr>
        <p:spPr>
          <a:xfrm>
            <a:off x="11898487" y="0"/>
            <a:ext cx="293513" cy="6869686"/>
          </a:xfrm>
          <a:prstGeom prst="rect">
            <a:avLst/>
          </a:prstGeom>
          <a:solidFill>
            <a:srgbClr val="F2A1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4945E78-8741-4FD5-B58D-B02557179BD6}"/>
              </a:ext>
            </a:extLst>
          </p:cNvPr>
          <p:cNvSpPr txBox="1">
            <a:spLocks/>
          </p:cNvSpPr>
          <p:nvPr/>
        </p:nvSpPr>
        <p:spPr>
          <a:xfrm>
            <a:off x="838200" y="-991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6.6 List </a:t>
            </a:r>
            <a:r>
              <a:rPr lang="en-US" b="1" noProof="1">
                <a:solidFill>
                  <a:srgbClr val="0070C0"/>
                </a:solidFill>
              </a:rPr>
              <a:t>va tupleda if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246077-DB40-431A-BD7A-58F380578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635341"/>
            <a:ext cx="7620000" cy="27813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C23A4F63-66E3-4327-96B7-7BDFBC0F2F2C}"/>
              </a:ext>
            </a:extLst>
          </p:cNvPr>
          <p:cNvSpPr/>
          <p:nvPr/>
        </p:nvSpPr>
        <p:spPr>
          <a:xfrm>
            <a:off x="8812293" y="3844031"/>
            <a:ext cx="656947" cy="328474"/>
          </a:xfrm>
          <a:prstGeom prst="roundRect">
            <a:avLst/>
          </a:prstGeom>
          <a:solidFill>
            <a:srgbClr val="47A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84139EE-37E4-4FF1-8329-D91BD976626C}"/>
              </a:ext>
            </a:extLst>
          </p:cNvPr>
          <p:cNvSpPr/>
          <p:nvPr/>
        </p:nvSpPr>
        <p:spPr>
          <a:xfrm>
            <a:off x="3468210" y="4825536"/>
            <a:ext cx="5255580" cy="1799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1">
                <a:latin typeface="Ink Free" panose="03080402000500000000" pitchFamily="66" charset="0"/>
              </a:rPr>
              <a:t>0-indeksdan boshlab har bir element tekshirib chiqiladi, qidirilayotgan element chiqsa to’xtaydi.</a:t>
            </a:r>
          </a:p>
        </p:txBody>
      </p:sp>
    </p:spTree>
    <p:extLst>
      <p:ext uri="{BB962C8B-B14F-4D97-AF65-F5344CB8AC3E}">
        <p14:creationId xmlns:p14="http://schemas.microsoft.com/office/powerpoint/2010/main" val="3228272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">
            <a:extLst>
              <a:ext uri="{FF2B5EF4-FFF2-40B4-BE49-F238E27FC236}">
                <a16:creationId xmlns:a16="http://schemas.microsoft.com/office/drawing/2014/main" id="{89BE43B3-A607-4E8D-8580-481575D39B26}"/>
              </a:ext>
            </a:extLst>
          </p:cNvPr>
          <p:cNvSpPr/>
          <p:nvPr/>
        </p:nvSpPr>
        <p:spPr>
          <a:xfrm>
            <a:off x="0" y="-11686"/>
            <a:ext cx="293512" cy="6869686"/>
          </a:xfrm>
          <a:prstGeom prst="rect">
            <a:avLst/>
          </a:prstGeom>
          <a:solidFill>
            <a:srgbClr val="1D537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9FA76FF3-8C0F-4C7C-AD3F-C503D9D9EC13}"/>
              </a:ext>
            </a:extLst>
          </p:cNvPr>
          <p:cNvSpPr/>
          <p:nvPr/>
        </p:nvSpPr>
        <p:spPr>
          <a:xfrm>
            <a:off x="11898487" y="0"/>
            <a:ext cx="293513" cy="6869686"/>
          </a:xfrm>
          <a:prstGeom prst="rect">
            <a:avLst/>
          </a:prstGeom>
          <a:solidFill>
            <a:srgbClr val="F2A1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4945E78-8741-4FD5-B58D-B02557179BD6}"/>
              </a:ext>
            </a:extLst>
          </p:cNvPr>
          <p:cNvSpPr txBox="1">
            <a:spLocks/>
          </p:cNvSpPr>
          <p:nvPr/>
        </p:nvSpPr>
        <p:spPr>
          <a:xfrm>
            <a:off x="838200" y="-991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6.6 List </a:t>
            </a:r>
            <a:r>
              <a:rPr lang="en-US" b="1" noProof="1">
                <a:solidFill>
                  <a:srgbClr val="0070C0"/>
                </a:solidFill>
              </a:rPr>
              <a:t>va tupleda if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9AA95C-AFDB-49C4-8CA7-A51EB46CB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57250"/>
            <a:ext cx="11430000" cy="600075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72F88EDD-E62B-47B5-BFE9-145C65DCD961}"/>
              </a:ext>
            </a:extLst>
          </p:cNvPr>
          <p:cNvSpPr/>
          <p:nvPr/>
        </p:nvSpPr>
        <p:spPr>
          <a:xfrm>
            <a:off x="11132598" y="1775534"/>
            <a:ext cx="88777" cy="3568823"/>
          </a:xfrm>
          <a:prstGeom prst="roundRect">
            <a:avLst/>
          </a:prstGeom>
          <a:solidFill>
            <a:srgbClr val="080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67C77EAE-D702-4443-9EC6-B509301DEAC0}"/>
              </a:ext>
            </a:extLst>
          </p:cNvPr>
          <p:cNvSpPr/>
          <p:nvPr/>
        </p:nvSpPr>
        <p:spPr>
          <a:xfrm>
            <a:off x="970625" y="5255581"/>
            <a:ext cx="10250750" cy="150920"/>
          </a:xfrm>
          <a:prstGeom prst="roundRect">
            <a:avLst/>
          </a:prstGeom>
          <a:solidFill>
            <a:srgbClr val="080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018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">
            <a:extLst>
              <a:ext uri="{FF2B5EF4-FFF2-40B4-BE49-F238E27FC236}">
                <a16:creationId xmlns:a16="http://schemas.microsoft.com/office/drawing/2014/main" id="{89BE43B3-A607-4E8D-8580-481575D39B26}"/>
              </a:ext>
            </a:extLst>
          </p:cNvPr>
          <p:cNvSpPr/>
          <p:nvPr/>
        </p:nvSpPr>
        <p:spPr>
          <a:xfrm>
            <a:off x="0" y="-11686"/>
            <a:ext cx="293512" cy="6869686"/>
          </a:xfrm>
          <a:prstGeom prst="rect">
            <a:avLst/>
          </a:prstGeom>
          <a:solidFill>
            <a:srgbClr val="1D537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9FA76FF3-8C0F-4C7C-AD3F-C503D9D9EC13}"/>
              </a:ext>
            </a:extLst>
          </p:cNvPr>
          <p:cNvSpPr/>
          <p:nvPr/>
        </p:nvSpPr>
        <p:spPr>
          <a:xfrm>
            <a:off x="11898487" y="0"/>
            <a:ext cx="293513" cy="6869686"/>
          </a:xfrm>
          <a:prstGeom prst="rect">
            <a:avLst/>
          </a:prstGeom>
          <a:solidFill>
            <a:srgbClr val="F2A1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4945E78-8741-4FD5-B58D-B02557179BD6}"/>
              </a:ext>
            </a:extLst>
          </p:cNvPr>
          <p:cNvSpPr txBox="1">
            <a:spLocks/>
          </p:cNvSpPr>
          <p:nvPr/>
        </p:nvSpPr>
        <p:spPr>
          <a:xfrm>
            <a:off x="838200" y="-991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6.7 split() </a:t>
            </a:r>
            <a:r>
              <a:rPr lang="en-US" b="1" noProof="1">
                <a:solidFill>
                  <a:srgbClr val="0070C0"/>
                </a:solidFill>
              </a:rPr>
              <a:t>metodi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2AA392-ED93-4C65-80E4-E5B853F58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1226446"/>
            <a:ext cx="8105775" cy="20955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E558706-6D43-4CB8-BDE8-03D97C1F7BA6}"/>
              </a:ext>
            </a:extLst>
          </p:cNvPr>
          <p:cNvSpPr/>
          <p:nvPr/>
        </p:nvSpPr>
        <p:spPr>
          <a:xfrm>
            <a:off x="3400147" y="3962551"/>
            <a:ext cx="5391705" cy="2095499"/>
          </a:xfrm>
          <a:prstGeom prst="roundRect">
            <a:avLst/>
          </a:prstGeom>
          <a:solidFill>
            <a:srgbClr val="F2A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 metod qavsda bergan belgimiz orqali stringni elementlarga bo’ladi va ularni listga saqlaydi</a:t>
            </a:r>
          </a:p>
        </p:txBody>
      </p:sp>
    </p:spTree>
    <p:extLst>
      <p:ext uri="{BB962C8B-B14F-4D97-AF65-F5344CB8AC3E}">
        <p14:creationId xmlns:p14="http://schemas.microsoft.com/office/powerpoint/2010/main" val="571763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">
            <a:extLst>
              <a:ext uri="{FF2B5EF4-FFF2-40B4-BE49-F238E27FC236}">
                <a16:creationId xmlns:a16="http://schemas.microsoft.com/office/drawing/2014/main" id="{89BE43B3-A607-4E8D-8580-481575D39B26}"/>
              </a:ext>
            </a:extLst>
          </p:cNvPr>
          <p:cNvSpPr/>
          <p:nvPr/>
        </p:nvSpPr>
        <p:spPr>
          <a:xfrm>
            <a:off x="0" y="-11686"/>
            <a:ext cx="293512" cy="6869686"/>
          </a:xfrm>
          <a:prstGeom prst="rect">
            <a:avLst/>
          </a:prstGeom>
          <a:solidFill>
            <a:srgbClr val="1D537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9FA76FF3-8C0F-4C7C-AD3F-C503D9D9EC13}"/>
              </a:ext>
            </a:extLst>
          </p:cNvPr>
          <p:cNvSpPr/>
          <p:nvPr/>
        </p:nvSpPr>
        <p:spPr>
          <a:xfrm>
            <a:off x="11898487" y="0"/>
            <a:ext cx="293513" cy="6869686"/>
          </a:xfrm>
          <a:prstGeom prst="rect">
            <a:avLst/>
          </a:prstGeom>
          <a:solidFill>
            <a:srgbClr val="F2A1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4945E78-8741-4FD5-B58D-B02557179BD6}"/>
              </a:ext>
            </a:extLst>
          </p:cNvPr>
          <p:cNvSpPr txBox="1">
            <a:spLocks/>
          </p:cNvSpPr>
          <p:nvPr/>
        </p:nvSpPr>
        <p:spPr>
          <a:xfrm>
            <a:off x="838200" y="-991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6.7 split() </a:t>
            </a:r>
            <a:r>
              <a:rPr lang="en-US" b="1" noProof="1">
                <a:solidFill>
                  <a:srgbClr val="0070C0"/>
                </a:solidFill>
              </a:rPr>
              <a:t>metodi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ED643D-89C7-42E5-A534-F17AE5918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857250"/>
            <a:ext cx="11430000" cy="6000750"/>
          </a:xfrm>
          <a:prstGeom prst="rect">
            <a:avLst/>
          </a:prstGeom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93172780-3B8C-4751-843D-B409A24F339A}"/>
              </a:ext>
            </a:extLst>
          </p:cNvPr>
          <p:cNvSpPr/>
          <p:nvPr/>
        </p:nvSpPr>
        <p:spPr>
          <a:xfrm>
            <a:off x="941033" y="4793942"/>
            <a:ext cx="10306975" cy="186431"/>
          </a:xfrm>
          <a:prstGeom prst="round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0BE779E1-7DBD-4E9D-98DA-4C274BA6D890}"/>
              </a:ext>
            </a:extLst>
          </p:cNvPr>
          <p:cNvSpPr/>
          <p:nvPr/>
        </p:nvSpPr>
        <p:spPr>
          <a:xfrm>
            <a:off x="11105965" y="1731146"/>
            <a:ext cx="142043" cy="3062796"/>
          </a:xfrm>
          <a:prstGeom prst="round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8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">
            <a:extLst>
              <a:ext uri="{FF2B5EF4-FFF2-40B4-BE49-F238E27FC236}">
                <a16:creationId xmlns:a16="http://schemas.microsoft.com/office/drawing/2014/main" id="{89BE43B3-A607-4E8D-8580-481575D39B26}"/>
              </a:ext>
            </a:extLst>
          </p:cNvPr>
          <p:cNvSpPr/>
          <p:nvPr/>
        </p:nvSpPr>
        <p:spPr>
          <a:xfrm>
            <a:off x="0" y="-11686"/>
            <a:ext cx="293512" cy="6869686"/>
          </a:xfrm>
          <a:prstGeom prst="rect">
            <a:avLst/>
          </a:prstGeom>
          <a:solidFill>
            <a:srgbClr val="1D537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9FA76FF3-8C0F-4C7C-AD3F-C503D9D9EC13}"/>
              </a:ext>
            </a:extLst>
          </p:cNvPr>
          <p:cNvSpPr/>
          <p:nvPr/>
        </p:nvSpPr>
        <p:spPr>
          <a:xfrm>
            <a:off x="11898487" y="0"/>
            <a:ext cx="293513" cy="6869686"/>
          </a:xfrm>
          <a:prstGeom prst="rect">
            <a:avLst/>
          </a:prstGeom>
          <a:solidFill>
            <a:srgbClr val="F2A1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4945E78-8741-4FD5-B58D-B02557179BD6}"/>
              </a:ext>
            </a:extLst>
          </p:cNvPr>
          <p:cNvSpPr txBox="1">
            <a:spLocks/>
          </p:cNvSpPr>
          <p:nvPr/>
        </p:nvSpPr>
        <p:spPr>
          <a:xfrm>
            <a:off x="838200" y="-991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6.7 split() </a:t>
            </a:r>
            <a:r>
              <a:rPr lang="en-US" b="1" noProof="1">
                <a:solidFill>
                  <a:srgbClr val="0070C0"/>
                </a:solidFill>
              </a:rPr>
              <a:t>metodi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8D024E-5974-467A-8F6E-153FD147A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57250"/>
            <a:ext cx="11430000" cy="600075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55B2169-6B84-46EC-BE55-7B1070C15A3C}"/>
              </a:ext>
            </a:extLst>
          </p:cNvPr>
          <p:cNvSpPr/>
          <p:nvPr/>
        </p:nvSpPr>
        <p:spPr>
          <a:xfrm>
            <a:off x="949911" y="5601810"/>
            <a:ext cx="10298097" cy="124287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E0F6E285-9E6C-4ECB-B65E-608DB12D73AD}"/>
              </a:ext>
            </a:extLst>
          </p:cNvPr>
          <p:cNvSpPr/>
          <p:nvPr/>
        </p:nvSpPr>
        <p:spPr>
          <a:xfrm>
            <a:off x="11123720" y="1775534"/>
            <a:ext cx="118369" cy="382627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19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87BF2-1293-45D7-BC82-AF9DF0B1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966"/>
            <a:ext cx="10515600" cy="1325563"/>
          </a:xfrm>
        </p:spPr>
        <p:txBody>
          <a:bodyPr/>
          <a:lstStyle/>
          <a:p>
            <a:r>
              <a:rPr lang="en-US" b="1" noProof="1">
                <a:solidFill>
                  <a:schemeClr val="accent1"/>
                </a:solidFill>
              </a:rPr>
              <a:t>6.7 Mashqlar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FE0391D4-B7A3-4EF2-A26B-B021E978C360}"/>
              </a:ext>
            </a:extLst>
          </p:cNvPr>
          <p:cNvSpPr/>
          <p:nvPr/>
        </p:nvSpPr>
        <p:spPr>
          <a:xfrm>
            <a:off x="0" y="-11686"/>
            <a:ext cx="293512" cy="6869686"/>
          </a:xfrm>
          <a:prstGeom prst="rect">
            <a:avLst/>
          </a:prstGeom>
          <a:solidFill>
            <a:srgbClr val="1D537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78C4F440-B2A8-4DC6-9E27-192BEEA3F27C}"/>
              </a:ext>
            </a:extLst>
          </p:cNvPr>
          <p:cNvSpPr/>
          <p:nvPr/>
        </p:nvSpPr>
        <p:spPr>
          <a:xfrm>
            <a:off x="11898487" y="0"/>
            <a:ext cx="293513" cy="6869686"/>
          </a:xfrm>
          <a:prstGeom prst="rect">
            <a:avLst/>
          </a:prstGeom>
          <a:solidFill>
            <a:srgbClr val="F2A1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3" name="videoplayback">
            <a:hlinkClick r:id="" action="ppaction://media"/>
            <a:extLst>
              <a:ext uri="{FF2B5EF4-FFF2-40B4-BE49-F238E27FC236}">
                <a16:creationId xmlns:a16="http://schemas.microsoft.com/office/drawing/2014/main" id="{2CF20BB3-C8CB-4AD3-91FD-DAFF8E2A87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9402" y="1527529"/>
            <a:ext cx="8293196" cy="461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5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B45B2DFE-97E0-4E54-B7E6-318C0CE860A4}"/>
              </a:ext>
            </a:extLst>
          </p:cNvPr>
          <p:cNvSpPr/>
          <p:nvPr/>
        </p:nvSpPr>
        <p:spPr>
          <a:xfrm>
            <a:off x="0" y="-11686"/>
            <a:ext cx="293512" cy="6869686"/>
          </a:xfrm>
          <a:prstGeom prst="rect">
            <a:avLst/>
          </a:prstGeom>
          <a:solidFill>
            <a:srgbClr val="1D537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3C1C198B-9B8D-4D39-ABF5-AA364449A575}"/>
              </a:ext>
            </a:extLst>
          </p:cNvPr>
          <p:cNvSpPr/>
          <p:nvPr/>
        </p:nvSpPr>
        <p:spPr>
          <a:xfrm>
            <a:off x="11898487" y="0"/>
            <a:ext cx="293513" cy="6869686"/>
          </a:xfrm>
          <a:prstGeom prst="rect">
            <a:avLst/>
          </a:prstGeom>
          <a:solidFill>
            <a:srgbClr val="F2A1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2" name="mp4">
            <a:hlinkClick r:id="" action="ppaction://media"/>
            <a:extLst>
              <a:ext uri="{FF2B5EF4-FFF2-40B4-BE49-F238E27FC236}">
                <a16:creationId xmlns:a16="http://schemas.microsoft.com/office/drawing/2014/main" id="{761CD9EB-CEBA-4EA6-B605-9CD1760DAD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3914" y="1444556"/>
            <a:ext cx="7744172" cy="39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1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B83BB6-D9E8-4E8D-B2FC-90E97DCC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9816"/>
            <a:ext cx="10515600" cy="1325563"/>
          </a:xfrm>
        </p:spPr>
        <p:txBody>
          <a:bodyPr/>
          <a:lstStyle/>
          <a:p>
            <a:r>
              <a:rPr lang="en-US" b="1" noProof="1">
                <a:solidFill>
                  <a:srgbClr val="0070C0"/>
                </a:solidFill>
              </a:rPr>
              <a:t>Dars rejasi: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6B63D4AC-583B-40F8-8A2B-774788E098B0}"/>
              </a:ext>
            </a:extLst>
          </p:cNvPr>
          <p:cNvSpPr/>
          <p:nvPr/>
        </p:nvSpPr>
        <p:spPr>
          <a:xfrm>
            <a:off x="0" y="-11686"/>
            <a:ext cx="293512" cy="6869686"/>
          </a:xfrm>
          <a:prstGeom prst="rect">
            <a:avLst/>
          </a:prstGeom>
          <a:solidFill>
            <a:srgbClr val="1D537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3AFCCF7A-27FC-4447-AA17-686E02909886}"/>
              </a:ext>
            </a:extLst>
          </p:cNvPr>
          <p:cNvSpPr/>
          <p:nvPr/>
        </p:nvSpPr>
        <p:spPr>
          <a:xfrm>
            <a:off x="11898487" y="0"/>
            <a:ext cx="293513" cy="6869686"/>
          </a:xfrm>
          <a:prstGeom prst="rect">
            <a:avLst/>
          </a:prstGeom>
          <a:solidFill>
            <a:srgbClr val="F2A1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6616841-1966-4591-BC84-63C8BDD64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199" y="1249285"/>
            <a:ext cx="10515600" cy="5608715"/>
          </a:xfrm>
          <a:prstGeom prst="rect">
            <a:avLst/>
          </a:prstGeom>
          <a:solidFill>
            <a:srgbClr val="FFF7EB"/>
          </a:solidFill>
          <a:ln w="12700">
            <a:solidFill>
              <a:srgbClr val="F9A75E"/>
            </a:solidFill>
            <a:miter lim="800000"/>
            <a:headEnd/>
            <a:tailEnd/>
          </a:ln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  <a:spAutoFit/>
          </a:bodyPr>
          <a:lstStyle>
            <a:lvl1pPr marL="798513" indent="-798513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4E87C6"/>
              </a:buClr>
              <a:buFont typeface="Wingdings" panose="05000000000000000000" pitchFamily="2" charset="2"/>
              <a:buChar char="•"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712913" indent="-798513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3711575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054475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97375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854575" indent="-2286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11775" indent="-2286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68975" indent="-2286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26175" indent="-2286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85000"/>
              </a:lnSpc>
              <a:buFont typeface="Wingdings" panose="05000000000000000000" pitchFamily="2" charset="2"/>
              <a:buNone/>
            </a:pPr>
            <a:r>
              <a:rPr lang="en-US" altLang="ko-KR" sz="3200" dirty="0">
                <a:solidFill>
                  <a:srgbClr val="B3B366"/>
                </a:solidFill>
                <a:ea typeface="Times New Roman" panose="02020603050405020304" pitchFamily="18" charset="0"/>
                <a:cs typeface="Goudy Sans Medium"/>
              </a:rPr>
              <a:t>6.1</a:t>
            </a:r>
            <a:r>
              <a:rPr lang="en-US" altLang="ko-KR" sz="2800" dirty="0">
                <a:ea typeface="Times New Roman" panose="02020603050405020304" pitchFamily="18" charset="0"/>
                <a:cs typeface="Arial" panose="020B0604020202020204" pitchFamily="34" charset="0"/>
              </a:rPr>
              <a:t> 	</a:t>
            </a:r>
            <a:r>
              <a:rPr lang="en-US" altLang="ko-KR" sz="3200" noProof="1">
                <a:ea typeface="Times New Roman" panose="02020603050405020304" pitchFamily="18" charset="0"/>
                <a:cs typeface="Arial" panose="020B0604020202020204" pitchFamily="34" charset="0"/>
              </a:rPr>
              <a:t>List va Tuple</a:t>
            </a:r>
          </a:p>
          <a:p>
            <a:pPr marL="0" indent="0" eaLnBrk="1" hangingPunct="1">
              <a:lnSpc>
                <a:spcPct val="85000"/>
              </a:lnSpc>
              <a:buNone/>
            </a:pPr>
            <a:r>
              <a:rPr lang="en-US" altLang="ko-KR" sz="3200" noProof="1">
                <a:solidFill>
                  <a:srgbClr val="B3B366"/>
                </a:solidFill>
                <a:ea typeface="Times New Roman" panose="02020603050405020304" pitchFamily="18" charset="0"/>
                <a:cs typeface="Goudy Sans Medium"/>
              </a:rPr>
              <a:t>6.2</a:t>
            </a:r>
            <a:r>
              <a:rPr lang="en-US" altLang="ko-KR" sz="3200" noProof="1">
                <a:ea typeface="Times New Roman" panose="02020603050405020304" pitchFamily="18" charset="0"/>
                <a:cs typeface="Arial" panose="020B0604020202020204" pitchFamily="34" charset="0"/>
              </a:rPr>
              <a:t> 	List va tupleda indekslar </a:t>
            </a:r>
          </a:p>
          <a:p>
            <a:pPr marL="0" indent="0" eaLnBrk="1" hangingPunct="1">
              <a:lnSpc>
                <a:spcPct val="85000"/>
              </a:lnSpc>
              <a:buNone/>
            </a:pPr>
            <a:r>
              <a:rPr lang="en-US" altLang="ko-KR" sz="3200" dirty="0">
                <a:solidFill>
                  <a:srgbClr val="B3B366"/>
                </a:solidFill>
                <a:ea typeface="Times New Roman" panose="02020603050405020304" pitchFamily="18" charset="0"/>
                <a:cs typeface="Goudy Sans Medium"/>
              </a:rPr>
              <a:t>6.3</a:t>
            </a:r>
            <a:r>
              <a:rPr lang="en-US" altLang="ko-KR" sz="3200" dirty="0">
                <a:ea typeface="Times New Roman" panose="02020603050405020304" pitchFamily="18" charset="0"/>
                <a:cs typeface="Arial" panose="020B0604020202020204" pitchFamily="34" charset="0"/>
              </a:rPr>
              <a:t> 	</a:t>
            </a:r>
            <a:r>
              <a:rPr lang="en-US" altLang="ko-KR" sz="3200" noProof="1">
                <a:ea typeface="Times New Roman" panose="02020603050405020304" pitchFamily="18" charset="0"/>
                <a:cs typeface="Arial" panose="020B0604020202020204" pitchFamily="34" charset="0"/>
              </a:rPr>
              <a:t>List metodlari</a:t>
            </a:r>
          </a:p>
          <a:p>
            <a:pPr marL="0" indent="0" eaLnBrk="1" hangingPunct="1">
              <a:lnSpc>
                <a:spcPct val="85000"/>
              </a:lnSpc>
              <a:buNone/>
            </a:pPr>
            <a:r>
              <a:rPr lang="en-US" altLang="ko-KR" sz="3200" noProof="1">
                <a:solidFill>
                  <a:srgbClr val="B3B366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6.4</a:t>
            </a:r>
            <a:r>
              <a:rPr lang="en-US" altLang="ko-KR" sz="3200" noProof="1">
                <a:ea typeface="Times New Roman" panose="02020603050405020304" pitchFamily="18" charset="0"/>
                <a:cs typeface="Arial" panose="020B0604020202020204" pitchFamily="34" charset="0"/>
              </a:rPr>
              <a:t>    Tuple metodlari</a:t>
            </a:r>
          </a:p>
          <a:p>
            <a:pPr marL="0" indent="0" eaLnBrk="1" hangingPunct="1">
              <a:lnSpc>
                <a:spcPct val="85000"/>
              </a:lnSpc>
              <a:buNone/>
            </a:pPr>
            <a:r>
              <a:rPr lang="en-US" altLang="ko-KR" sz="3200" noProof="1">
                <a:solidFill>
                  <a:srgbClr val="B3B366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6.5</a:t>
            </a:r>
            <a:r>
              <a:rPr lang="en-US" altLang="ko-KR" sz="3200" noProof="1">
                <a:ea typeface="Times New Roman" panose="02020603050405020304" pitchFamily="18" charset="0"/>
                <a:cs typeface="Arial" panose="020B0604020202020204" pitchFamily="34" charset="0"/>
              </a:rPr>
              <a:t>    sum(), max() va min() funksiyalari</a:t>
            </a:r>
          </a:p>
          <a:p>
            <a:pPr marL="0" indent="0" eaLnBrk="1" hangingPunct="1">
              <a:lnSpc>
                <a:spcPct val="85000"/>
              </a:lnSpc>
              <a:buNone/>
            </a:pPr>
            <a:r>
              <a:rPr lang="en-US" altLang="ko-KR" sz="3200" noProof="1">
                <a:solidFill>
                  <a:srgbClr val="B3B366"/>
                </a:solidFill>
                <a:ea typeface="Times New Roman" panose="02020603050405020304" pitchFamily="18" charset="0"/>
                <a:cs typeface="Goudy Sans Medium"/>
              </a:rPr>
              <a:t>6.6</a:t>
            </a:r>
            <a:r>
              <a:rPr lang="en-US" altLang="ko-KR" sz="3200" noProof="1">
                <a:ea typeface="Times New Roman" panose="02020603050405020304" pitchFamily="18" charset="0"/>
                <a:cs typeface="Arial" panose="020B0604020202020204" pitchFamily="34" charset="0"/>
              </a:rPr>
              <a:t> 	List va tupleda if</a:t>
            </a:r>
          </a:p>
          <a:p>
            <a:pPr marL="0" indent="0" eaLnBrk="1" hangingPunct="1">
              <a:lnSpc>
                <a:spcPct val="85000"/>
              </a:lnSpc>
              <a:buNone/>
            </a:pPr>
            <a:r>
              <a:rPr lang="en-US" altLang="ko-KR" sz="3200" noProof="1">
                <a:solidFill>
                  <a:srgbClr val="B3B366"/>
                </a:solidFill>
                <a:ea typeface="Times New Roman" panose="02020603050405020304" pitchFamily="18" charset="0"/>
                <a:cs typeface="Goudy Sans Medium"/>
              </a:rPr>
              <a:t>6.7</a:t>
            </a:r>
            <a:r>
              <a:rPr lang="en-US" altLang="ko-KR" sz="3200" noProof="1">
                <a:ea typeface="Times New Roman" panose="02020603050405020304" pitchFamily="18" charset="0"/>
                <a:cs typeface="Arial" panose="020B0604020202020204" pitchFamily="34" charset="0"/>
              </a:rPr>
              <a:t> 	split() metodi</a:t>
            </a:r>
          </a:p>
          <a:p>
            <a:pPr marL="0" indent="0" eaLnBrk="1" hangingPunct="1">
              <a:lnSpc>
                <a:spcPct val="85000"/>
              </a:lnSpc>
              <a:buNone/>
            </a:pPr>
            <a:r>
              <a:rPr lang="en-US" altLang="ko-KR" sz="3200" noProof="1">
                <a:solidFill>
                  <a:srgbClr val="B3B366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6.8</a:t>
            </a:r>
            <a:r>
              <a:rPr lang="en-US" altLang="ko-KR" sz="3200" noProof="1">
                <a:ea typeface="Times New Roman" panose="02020603050405020304" pitchFamily="18" charset="0"/>
                <a:cs typeface="Arial" panose="020B0604020202020204" pitchFamily="34" charset="0"/>
              </a:rPr>
              <a:t>    Mashqlar</a:t>
            </a:r>
          </a:p>
          <a:p>
            <a:pPr marL="0" indent="0" eaLnBrk="1" hangingPunct="1">
              <a:lnSpc>
                <a:spcPct val="85000"/>
              </a:lnSpc>
              <a:buNone/>
            </a:pPr>
            <a:endParaRPr lang="en-US" altLang="ko-KR" sz="2200" dirty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85000"/>
              </a:lnSpc>
              <a:buFont typeface="Wingdings" panose="05000000000000000000" pitchFamily="2" charset="2"/>
              <a:buNone/>
            </a:pPr>
            <a:r>
              <a:rPr lang="en-US" altLang="ko-KR" sz="2200" dirty="0">
                <a:solidFill>
                  <a:srgbClr val="504A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0468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839D4D-EF5A-452F-BACB-CC71A7AD8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97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6.1 </a:t>
            </a:r>
            <a:r>
              <a:rPr lang="en-US" b="1" noProof="1">
                <a:solidFill>
                  <a:srgbClr val="0070C0"/>
                </a:solidFill>
              </a:rPr>
              <a:t>List va tuple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E9B2BF-9B77-46FE-AAF1-7DF8B8E73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74268"/>
            <a:ext cx="10404628" cy="4372761"/>
          </a:xfrm>
        </p:spPr>
        <p:txBody>
          <a:bodyPr/>
          <a:lstStyle/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3844D788-637A-4825-B2C3-729AA5655558}"/>
              </a:ext>
            </a:extLst>
          </p:cNvPr>
          <p:cNvSpPr/>
          <p:nvPr/>
        </p:nvSpPr>
        <p:spPr>
          <a:xfrm>
            <a:off x="0" y="-11686"/>
            <a:ext cx="293512" cy="6869686"/>
          </a:xfrm>
          <a:prstGeom prst="rect">
            <a:avLst/>
          </a:prstGeom>
          <a:solidFill>
            <a:srgbClr val="1D537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4827F1E2-2F1F-459C-8380-2D8B68ADADD6}"/>
              </a:ext>
            </a:extLst>
          </p:cNvPr>
          <p:cNvSpPr/>
          <p:nvPr/>
        </p:nvSpPr>
        <p:spPr>
          <a:xfrm>
            <a:off x="11898487" y="0"/>
            <a:ext cx="293513" cy="6869686"/>
          </a:xfrm>
          <a:prstGeom prst="rect">
            <a:avLst/>
          </a:prstGeom>
          <a:solidFill>
            <a:srgbClr val="F2A1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B10D0A-88D4-4855-8537-60AE0B28A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281" y="1651246"/>
            <a:ext cx="8651437" cy="382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03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>
            <a:extLst>
              <a:ext uri="{FF2B5EF4-FFF2-40B4-BE49-F238E27FC236}">
                <a16:creationId xmlns:a16="http://schemas.microsoft.com/office/drawing/2014/main" id="{FE0391D4-B7A3-4EF2-A26B-B021E978C360}"/>
              </a:ext>
            </a:extLst>
          </p:cNvPr>
          <p:cNvSpPr/>
          <p:nvPr/>
        </p:nvSpPr>
        <p:spPr>
          <a:xfrm>
            <a:off x="-2" y="0"/>
            <a:ext cx="6096000" cy="6858000"/>
          </a:xfrm>
          <a:prstGeom prst="rect">
            <a:avLst/>
          </a:prstGeom>
          <a:solidFill>
            <a:srgbClr val="1D537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78C4F440-B2A8-4DC6-9E27-192BEEA3F27C}"/>
              </a:ext>
            </a:extLst>
          </p:cNvPr>
          <p:cNvSpPr/>
          <p:nvPr/>
        </p:nvSpPr>
        <p:spPr>
          <a:xfrm>
            <a:off x="6095998" y="0"/>
            <a:ext cx="6096002" cy="6869686"/>
          </a:xfrm>
          <a:prstGeom prst="rect">
            <a:avLst/>
          </a:prstGeom>
          <a:solidFill>
            <a:srgbClr val="F2A1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37D4B02-CDF2-42FC-987C-1E088CB2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35" y="196449"/>
            <a:ext cx="10500343" cy="1325563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 6.1           List                    vs                Tuple</a:t>
            </a:r>
            <a:endParaRPr lang="en-US" b="1" noProof="1">
              <a:solidFill>
                <a:schemeClr val="bg2"/>
              </a:solidFill>
            </a:endParaRP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3FE82EFB-E4B3-49E4-BDAD-322D47AAE0DA}"/>
              </a:ext>
            </a:extLst>
          </p:cNvPr>
          <p:cNvSpPr txBox="1">
            <a:spLocks/>
          </p:cNvSpPr>
          <p:nvPr/>
        </p:nvSpPr>
        <p:spPr>
          <a:xfrm>
            <a:off x="216024" y="1522013"/>
            <a:ext cx="5879974" cy="4798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numbers = [56, 78, 3, 61]</a:t>
            </a:r>
          </a:p>
          <a:p>
            <a:endParaRPr lang="en-US" b="1" noProof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b="1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Tartiblangan. </a:t>
            </a:r>
          </a:p>
          <a:p>
            <a:r>
              <a:rPr lang="en-US" b="1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O’zgartirsa bo’ladi. Duplicate qabul qiladi. 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29B982AA-AEFE-4675-B489-E6256E78448F}"/>
              </a:ext>
            </a:extLst>
          </p:cNvPr>
          <p:cNvSpPr txBox="1">
            <a:spLocks/>
          </p:cNvSpPr>
          <p:nvPr/>
        </p:nvSpPr>
        <p:spPr>
          <a:xfrm>
            <a:off x="6365289" y="1193537"/>
            <a:ext cx="5708342" cy="546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numbers = (23, 4, 12, 9)</a:t>
            </a:r>
          </a:p>
          <a:p>
            <a:endParaRPr lang="en-US" b="1" noProof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b="1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Tartiblangan. </a:t>
            </a:r>
          </a:p>
          <a:p>
            <a:r>
              <a:rPr lang="en-US" b="1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O’zgartirib bo’lmaydi. Duplicate qabul qiladi.</a:t>
            </a:r>
          </a:p>
        </p:txBody>
      </p:sp>
    </p:spTree>
    <p:extLst>
      <p:ext uri="{BB962C8B-B14F-4D97-AF65-F5344CB8AC3E}">
        <p14:creationId xmlns:p14="http://schemas.microsoft.com/office/powerpoint/2010/main" val="1072967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87BF2-1293-45D7-BC82-AF9DF0B1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922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6.2 </a:t>
            </a:r>
            <a:r>
              <a:rPr lang="en-US" b="1" noProof="1">
                <a:solidFill>
                  <a:srgbClr val="0070C0"/>
                </a:solidFill>
              </a:rPr>
              <a:t>List va tupleda indekslar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FE0391D4-B7A3-4EF2-A26B-B021E978C360}"/>
              </a:ext>
            </a:extLst>
          </p:cNvPr>
          <p:cNvSpPr/>
          <p:nvPr/>
        </p:nvSpPr>
        <p:spPr>
          <a:xfrm>
            <a:off x="0" y="-11686"/>
            <a:ext cx="293512" cy="6869686"/>
          </a:xfrm>
          <a:prstGeom prst="rect">
            <a:avLst/>
          </a:prstGeom>
          <a:solidFill>
            <a:srgbClr val="1D537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78C4F440-B2A8-4DC6-9E27-192BEEA3F27C}"/>
              </a:ext>
            </a:extLst>
          </p:cNvPr>
          <p:cNvSpPr/>
          <p:nvPr/>
        </p:nvSpPr>
        <p:spPr>
          <a:xfrm>
            <a:off x="11898487" y="0"/>
            <a:ext cx="293513" cy="6869686"/>
          </a:xfrm>
          <a:prstGeom prst="rect">
            <a:avLst/>
          </a:prstGeom>
          <a:solidFill>
            <a:srgbClr val="F2A1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F5B1EF-8031-4D80-A3F3-4380198CA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870012"/>
            <a:ext cx="10756865" cy="598798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4D63DD0-7A38-4482-92E9-1AF3E98AF8FC}"/>
              </a:ext>
            </a:extLst>
          </p:cNvPr>
          <p:cNvSpPr/>
          <p:nvPr/>
        </p:nvSpPr>
        <p:spPr>
          <a:xfrm>
            <a:off x="905522" y="6187736"/>
            <a:ext cx="9712171" cy="142043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F0EC136-B109-4429-9B8D-0A388B200581}"/>
              </a:ext>
            </a:extLst>
          </p:cNvPr>
          <p:cNvSpPr/>
          <p:nvPr/>
        </p:nvSpPr>
        <p:spPr>
          <a:xfrm>
            <a:off x="10484528" y="1695635"/>
            <a:ext cx="133165" cy="4492101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6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>
            <a:extLst>
              <a:ext uri="{FF2B5EF4-FFF2-40B4-BE49-F238E27FC236}">
                <a16:creationId xmlns:a16="http://schemas.microsoft.com/office/drawing/2014/main" id="{FE0391D4-B7A3-4EF2-A26B-B021E978C360}"/>
              </a:ext>
            </a:extLst>
          </p:cNvPr>
          <p:cNvSpPr/>
          <p:nvPr/>
        </p:nvSpPr>
        <p:spPr>
          <a:xfrm>
            <a:off x="0" y="-11686"/>
            <a:ext cx="293512" cy="6869686"/>
          </a:xfrm>
          <a:prstGeom prst="rect">
            <a:avLst/>
          </a:prstGeom>
          <a:solidFill>
            <a:srgbClr val="1D537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78C4F440-B2A8-4DC6-9E27-192BEEA3F27C}"/>
              </a:ext>
            </a:extLst>
          </p:cNvPr>
          <p:cNvSpPr/>
          <p:nvPr/>
        </p:nvSpPr>
        <p:spPr>
          <a:xfrm>
            <a:off x="11898487" y="0"/>
            <a:ext cx="293513" cy="6869686"/>
          </a:xfrm>
          <a:prstGeom prst="rect">
            <a:avLst/>
          </a:prstGeom>
          <a:solidFill>
            <a:srgbClr val="F2A1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44548CA7-F646-4CD3-92F0-0E71C7EEF7B4}"/>
              </a:ext>
            </a:extLst>
          </p:cNvPr>
          <p:cNvSpPr txBox="1">
            <a:spLocks/>
          </p:cNvSpPr>
          <p:nvPr/>
        </p:nvSpPr>
        <p:spPr>
          <a:xfrm>
            <a:off x="838199" y="-1168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6.3 List </a:t>
            </a:r>
            <a:r>
              <a:rPr lang="en-US" b="1" noProof="1">
                <a:solidFill>
                  <a:srgbClr val="0070C0"/>
                </a:solidFill>
              </a:rPr>
              <a:t>metodlari: append va insert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3F5D50-DB06-4D7B-966B-97E6659E3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7" y="857250"/>
            <a:ext cx="11430000" cy="600075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C846590-BDDA-4EED-88D2-309F98A01D41}"/>
              </a:ext>
            </a:extLst>
          </p:cNvPr>
          <p:cNvSpPr/>
          <p:nvPr/>
        </p:nvSpPr>
        <p:spPr>
          <a:xfrm>
            <a:off x="11203619" y="1748901"/>
            <a:ext cx="150180" cy="4030462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A7D4DED-CDB4-409E-835F-5BCD85C3C1A4}"/>
              </a:ext>
            </a:extLst>
          </p:cNvPr>
          <p:cNvSpPr/>
          <p:nvPr/>
        </p:nvSpPr>
        <p:spPr>
          <a:xfrm>
            <a:off x="1012054" y="5672831"/>
            <a:ext cx="10191565" cy="106532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78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">
            <a:extLst>
              <a:ext uri="{FF2B5EF4-FFF2-40B4-BE49-F238E27FC236}">
                <a16:creationId xmlns:a16="http://schemas.microsoft.com/office/drawing/2014/main" id="{89BE43B3-A607-4E8D-8580-481575D39B26}"/>
              </a:ext>
            </a:extLst>
          </p:cNvPr>
          <p:cNvSpPr/>
          <p:nvPr/>
        </p:nvSpPr>
        <p:spPr>
          <a:xfrm>
            <a:off x="0" y="-11686"/>
            <a:ext cx="293512" cy="6869686"/>
          </a:xfrm>
          <a:prstGeom prst="rect">
            <a:avLst/>
          </a:prstGeom>
          <a:solidFill>
            <a:srgbClr val="1D537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9FA76FF3-8C0F-4C7C-AD3F-C503D9D9EC13}"/>
              </a:ext>
            </a:extLst>
          </p:cNvPr>
          <p:cNvSpPr/>
          <p:nvPr/>
        </p:nvSpPr>
        <p:spPr>
          <a:xfrm>
            <a:off x="11898487" y="0"/>
            <a:ext cx="293513" cy="6869686"/>
          </a:xfrm>
          <a:prstGeom prst="rect">
            <a:avLst/>
          </a:prstGeom>
          <a:solidFill>
            <a:srgbClr val="F2A1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39" name="Заголовок 1">
            <a:extLst>
              <a:ext uri="{FF2B5EF4-FFF2-40B4-BE49-F238E27FC236}">
                <a16:creationId xmlns:a16="http://schemas.microsoft.com/office/drawing/2014/main" id="{558B5D14-9C6B-4F55-9A26-859ACADC25BC}"/>
              </a:ext>
            </a:extLst>
          </p:cNvPr>
          <p:cNvSpPr txBox="1">
            <a:spLocks/>
          </p:cNvSpPr>
          <p:nvPr/>
        </p:nvSpPr>
        <p:spPr>
          <a:xfrm>
            <a:off x="838199" y="-1168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6.3 List </a:t>
            </a:r>
            <a:r>
              <a:rPr lang="en-US" b="1" noProof="1">
                <a:solidFill>
                  <a:srgbClr val="0070C0"/>
                </a:solidFill>
              </a:rPr>
              <a:t>metodlari: pop, remove, clear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2B0765-DE19-42E5-829D-0C7859BF0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849107"/>
            <a:ext cx="10815411" cy="602057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6D8A47D-636D-4F3D-85A1-466DB44C45B1}"/>
              </a:ext>
            </a:extLst>
          </p:cNvPr>
          <p:cNvSpPr/>
          <p:nvPr/>
        </p:nvSpPr>
        <p:spPr>
          <a:xfrm>
            <a:off x="10990555" y="1695635"/>
            <a:ext cx="106532" cy="4625266"/>
          </a:xfrm>
          <a:prstGeom prst="rect">
            <a:avLst/>
          </a:prstGeom>
          <a:solidFill>
            <a:srgbClr val="080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EA9955D-E828-4D92-AD70-4B86DA8AEF9D}"/>
              </a:ext>
            </a:extLst>
          </p:cNvPr>
          <p:cNvSpPr/>
          <p:nvPr/>
        </p:nvSpPr>
        <p:spPr>
          <a:xfrm>
            <a:off x="1349406" y="6205491"/>
            <a:ext cx="9641149" cy="115410"/>
          </a:xfrm>
          <a:prstGeom prst="rect">
            <a:avLst/>
          </a:prstGeom>
          <a:solidFill>
            <a:srgbClr val="080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15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">
            <a:extLst>
              <a:ext uri="{FF2B5EF4-FFF2-40B4-BE49-F238E27FC236}">
                <a16:creationId xmlns:a16="http://schemas.microsoft.com/office/drawing/2014/main" id="{89BE43B3-A607-4E8D-8580-481575D39B26}"/>
              </a:ext>
            </a:extLst>
          </p:cNvPr>
          <p:cNvSpPr/>
          <p:nvPr/>
        </p:nvSpPr>
        <p:spPr>
          <a:xfrm>
            <a:off x="0" y="-11686"/>
            <a:ext cx="293512" cy="6869686"/>
          </a:xfrm>
          <a:prstGeom prst="rect">
            <a:avLst/>
          </a:prstGeom>
          <a:solidFill>
            <a:srgbClr val="1D537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9FA76FF3-8C0F-4C7C-AD3F-C503D9D9EC13}"/>
              </a:ext>
            </a:extLst>
          </p:cNvPr>
          <p:cNvSpPr/>
          <p:nvPr/>
        </p:nvSpPr>
        <p:spPr>
          <a:xfrm>
            <a:off x="11898487" y="0"/>
            <a:ext cx="293513" cy="6869686"/>
          </a:xfrm>
          <a:prstGeom prst="rect">
            <a:avLst/>
          </a:prstGeom>
          <a:solidFill>
            <a:srgbClr val="F2A1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4945E78-8741-4FD5-B58D-B02557179BD6}"/>
              </a:ext>
            </a:extLst>
          </p:cNvPr>
          <p:cNvSpPr txBox="1">
            <a:spLocks/>
          </p:cNvSpPr>
          <p:nvPr/>
        </p:nvSpPr>
        <p:spPr>
          <a:xfrm>
            <a:off x="838200" y="-991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6.3 List </a:t>
            </a:r>
            <a:r>
              <a:rPr lang="en-US" b="1" noProof="1">
                <a:solidFill>
                  <a:srgbClr val="0070C0"/>
                </a:solidFill>
              </a:rPr>
              <a:t>metodlari</a:t>
            </a:r>
          </a:p>
        </p:txBody>
      </p:sp>
      <p:graphicFrame>
        <p:nvGraphicFramePr>
          <p:cNvPr id="7" name="Таблица 7">
            <a:extLst>
              <a:ext uri="{FF2B5EF4-FFF2-40B4-BE49-F238E27FC236}">
                <a16:creationId xmlns:a16="http://schemas.microsoft.com/office/drawing/2014/main" id="{3FEF97DB-EA76-4666-9865-9B4A2076F9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13476"/>
              </p:ext>
            </p:extLst>
          </p:nvPr>
        </p:nvGraphicFramePr>
        <p:xfrm>
          <a:off x="1638915" y="1491448"/>
          <a:ext cx="8943268" cy="452760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93035">
                  <a:extLst>
                    <a:ext uri="{9D8B030D-6E8A-4147-A177-3AD203B41FA5}">
                      <a16:colId xmlns:a16="http://schemas.microsoft.com/office/drawing/2014/main" val="959464701"/>
                    </a:ext>
                  </a:extLst>
                </a:gridCol>
                <a:gridCol w="7250233">
                  <a:extLst>
                    <a:ext uri="{9D8B030D-6E8A-4147-A177-3AD203B41FA5}">
                      <a16:colId xmlns:a16="http://schemas.microsoft.com/office/drawing/2014/main" val="2474671880"/>
                    </a:ext>
                  </a:extLst>
                </a:gridCol>
              </a:tblGrid>
              <a:tr h="464253">
                <a:tc>
                  <a:txBody>
                    <a:bodyPr/>
                    <a:lstStyle/>
                    <a:p>
                      <a:r>
                        <a:rPr lang="en-US" sz="2000" noProof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Metod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Vazifasi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2572747"/>
                  </a:ext>
                </a:extLst>
              </a:tr>
              <a:tr h="67722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extend()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Hozirgi listga boshqa biron listdagi elementlarni qo’shadi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80103376"/>
                  </a:ext>
                </a:extLst>
              </a:tr>
              <a:tr h="67722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index()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Berilgan qiymatning indeksini chiqaradi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507016"/>
                  </a:ext>
                </a:extLst>
              </a:tr>
              <a:tr h="67722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count()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Necha marotaba qatnashganini chiqaradi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844950"/>
                  </a:ext>
                </a:extLst>
              </a:tr>
              <a:tr h="67722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sort()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2000" noProof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Alifbo (sonlarda kichik-katta) tartibida tartiblaydi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600191"/>
                  </a:ext>
                </a:extLst>
              </a:tr>
              <a:tr h="67722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reverse()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2000" noProof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Elementlar o’rnini teskari tartibga o’zgartiradi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725552"/>
                  </a:ext>
                </a:extLst>
              </a:tr>
              <a:tr h="67722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copy()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Listning kopiyasini qaytaradi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5073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563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">
            <a:extLst>
              <a:ext uri="{FF2B5EF4-FFF2-40B4-BE49-F238E27FC236}">
                <a16:creationId xmlns:a16="http://schemas.microsoft.com/office/drawing/2014/main" id="{89BE43B3-A607-4E8D-8580-481575D39B26}"/>
              </a:ext>
            </a:extLst>
          </p:cNvPr>
          <p:cNvSpPr/>
          <p:nvPr/>
        </p:nvSpPr>
        <p:spPr>
          <a:xfrm>
            <a:off x="0" y="-11686"/>
            <a:ext cx="293512" cy="6869686"/>
          </a:xfrm>
          <a:prstGeom prst="rect">
            <a:avLst/>
          </a:prstGeom>
          <a:solidFill>
            <a:srgbClr val="1D537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9FA76FF3-8C0F-4C7C-AD3F-C503D9D9EC13}"/>
              </a:ext>
            </a:extLst>
          </p:cNvPr>
          <p:cNvSpPr/>
          <p:nvPr/>
        </p:nvSpPr>
        <p:spPr>
          <a:xfrm>
            <a:off x="11898487" y="0"/>
            <a:ext cx="293513" cy="6869686"/>
          </a:xfrm>
          <a:prstGeom prst="rect">
            <a:avLst/>
          </a:prstGeom>
          <a:solidFill>
            <a:srgbClr val="F2A1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4945E78-8741-4FD5-B58D-B02557179BD6}"/>
              </a:ext>
            </a:extLst>
          </p:cNvPr>
          <p:cNvSpPr txBox="1">
            <a:spLocks/>
          </p:cNvSpPr>
          <p:nvPr/>
        </p:nvSpPr>
        <p:spPr>
          <a:xfrm>
            <a:off x="838200" y="-991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6.4 Tuple </a:t>
            </a:r>
            <a:r>
              <a:rPr lang="en-US" b="1" noProof="1">
                <a:solidFill>
                  <a:srgbClr val="0070C0"/>
                </a:solidFill>
              </a:rPr>
              <a:t>metodlari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5B0DF4-D047-4695-B5D5-11C01111B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3" y="904922"/>
            <a:ext cx="11339194" cy="5953077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430AD9F-E0DA-4310-8BC4-2F3511B2A727}"/>
              </a:ext>
            </a:extLst>
          </p:cNvPr>
          <p:cNvSpPr/>
          <p:nvPr/>
        </p:nvSpPr>
        <p:spPr>
          <a:xfrm>
            <a:off x="1100831" y="4820575"/>
            <a:ext cx="10252969" cy="124287"/>
          </a:xfrm>
          <a:prstGeom prst="rect">
            <a:avLst/>
          </a:prstGeom>
          <a:solidFill>
            <a:srgbClr val="080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B90F0CA-7CEF-4F8F-859E-0C4F7E7AD562}"/>
              </a:ext>
            </a:extLst>
          </p:cNvPr>
          <p:cNvSpPr/>
          <p:nvPr/>
        </p:nvSpPr>
        <p:spPr>
          <a:xfrm>
            <a:off x="11212497" y="1793289"/>
            <a:ext cx="141303" cy="3151573"/>
          </a:xfrm>
          <a:prstGeom prst="rect">
            <a:avLst/>
          </a:prstGeom>
          <a:solidFill>
            <a:srgbClr val="080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835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2088</TotalTime>
  <Words>254</Words>
  <Application>Microsoft Office PowerPoint</Application>
  <PresentationFormat>Широкоэкранный</PresentationFormat>
  <Paragraphs>64</Paragraphs>
  <Slides>17</Slides>
  <Notes>12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Ink Free</vt:lpstr>
      <vt:lpstr>Times New Roman</vt:lpstr>
      <vt:lpstr>Verdana</vt:lpstr>
      <vt:lpstr>Wingdings</vt:lpstr>
      <vt:lpstr>Тема Office</vt:lpstr>
      <vt:lpstr>Презентация PowerPoint</vt:lpstr>
      <vt:lpstr>Dars rejasi:</vt:lpstr>
      <vt:lpstr>6.1 List va tuple</vt:lpstr>
      <vt:lpstr> 6.1           List                    vs                Tuple</vt:lpstr>
      <vt:lpstr>6.2 List va tupleda indekslar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6.7 Mashqlar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123</dc:creator>
  <cp:lastModifiedBy>User</cp:lastModifiedBy>
  <cp:revision>128</cp:revision>
  <dcterms:created xsi:type="dcterms:W3CDTF">2021-01-26T11:27:43Z</dcterms:created>
  <dcterms:modified xsi:type="dcterms:W3CDTF">2021-04-29T09:06:07Z</dcterms:modified>
</cp:coreProperties>
</file>